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embeddedFontLst>
    <p:embeddedFont>
      <p:font typeface="Economica"/>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2" roundtripDataSignature="AMtx7mhZhpAVwlKnevrGNEWjfVNzIjWK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OpenSans-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Kenny</a:t>
            </a:r>
            <a:endParaRPr/>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be1ee9dd6_4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e1ee9dd6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-Top three are gifs -- just a bit slow</a:t>
            </a:r>
            <a:endParaRPr/>
          </a:p>
          <a:p>
            <a:pPr indent="0" lvl="0" marL="0" rtl="0" algn="l">
              <a:spcBef>
                <a:spcPts val="0"/>
              </a:spcBef>
              <a:spcAft>
                <a:spcPts val="0"/>
              </a:spcAft>
              <a:buNone/>
            </a:pPr>
            <a:r>
              <a:rPr lang="en-US"/>
              <a:t>-Generative variational autoencoder </a:t>
            </a:r>
            <a:r>
              <a:rPr lang="en-US"/>
              <a:t>neural</a:t>
            </a:r>
            <a:r>
              <a:rPr lang="en-US"/>
              <a:t> network</a:t>
            </a:r>
            <a:endParaRPr/>
          </a:p>
          <a:p>
            <a:pPr indent="0" lvl="0" marL="0" rtl="0" algn="l">
              <a:spcBef>
                <a:spcPts val="0"/>
              </a:spcBef>
              <a:spcAft>
                <a:spcPts val="0"/>
              </a:spcAft>
              <a:buClr>
                <a:schemeClr val="dk1"/>
              </a:buClr>
              <a:buSzPts val="1100"/>
              <a:buFont typeface="Arial"/>
              <a:buNone/>
            </a:pPr>
            <a:r>
              <a:rPr lang="en-US">
                <a:solidFill>
                  <a:schemeClr val="dk1"/>
                </a:solidFill>
              </a:rPr>
              <a:t>-Encode and decode process</a:t>
            </a:r>
            <a:endParaRPr/>
          </a:p>
          <a:p>
            <a:pPr indent="0" lvl="0" marL="0" rtl="0" algn="l">
              <a:spcBef>
                <a:spcPts val="0"/>
              </a:spcBef>
              <a:spcAft>
                <a:spcPts val="0"/>
              </a:spcAft>
              <a:buNone/>
            </a:pPr>
            <a:r>
              <a:rPr lang="en-US"/>
              <a:t>-Trained on BAM and painting images</a:t>
            </a:r>
            <a:endParaRPr/>
          </a:p>
          <a:p>
            <a:pPr indent="0" lvl="0" marL="0" rtl="0" algn="l">
              <a:spcBef>
                <a:spcPts val="0"/>
              </a:spcBef>
              <a:spcAft>
                <a:spcPts val="0"/>
              </a:spcAft>
              <a:buNone/>
            </a:pPr>
            <a:r>
              <a:rPr lang="en-US"/>
              <a:t>-Training = combining BAM with painting and fractal dimensions….then recreate the original images → will try to improve the accuracy of the recreated image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be1ee9dd6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be1ee9dd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Eric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be1ee9dd6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be1ee9dd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Eric → Backup demo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be1ee9dd6_4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e1ee9dd6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Eric → Backup demo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be1ee9dd6_4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e1ee9dd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Eric → Backup demo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be1ee9dd6_4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e1ee9dd6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Eric → Backup demo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be1ee9dd6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be1ee9dd6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Eric → Backup demo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be1ee9dd6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be1ee9dd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09ffa8ac0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609ffa8ac0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Jada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 → Introductions</a:t>
            </a:r>
            <a:endParaRPr/>
          </a:p>
        </p:txBody>
      </p:sp>
      <p:sp>
        <p:nvSpPr>
          <p:cNvPr id="74" name="Google Shape;74;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be3e30d7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be3e30d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Kenny</a:t>
            </a:r>
            <a:br>
              <a:rPr lang="en-US"/>
            </a:br>
            <a:br>
              <a:rPr lang="en-US"/>
            </a:br>
            <a:r>
              <a:rPr i="1" lang="en-US" sz="1350">
                <a:solidFill>
                  <a:schemeClr val="dk1"/>
                </a:solidFill>
              </a:rPr>
              <a:t>is coding an art?</a:t>
            </a:r>
            <a:br>
              <a:rPr i="1" lang="en-US" sz="1350">
                <a:solidFill>
                  <a:schemeClr val="dk1"/>
                </a:solidFill>
              </a:rPr>
            </a:br>
            <a:r>
              <a:rPr i="1" lang="en-US" sz="1350">
                <a:solidFill>
                  <a:schemeClr val="dk1"/>
                </a:solidFill>
              </a:rPr>
              <a:t>we follow guidelines</a:t>
            </a:r>
            <a:br>
              <a:rPr i="1" lang="en-US" sz="1350">
                <a:solidFill>
                  <a:schemeClr val="dk1"/>
                </a:solidFill>
              </a:rPr>
            </a:br>
            <a:r>
              <a:rPr i="1" lang="en-US" sz="1350">
                <a:solidFill>
                  <a:schemeClr val="dk1"/>
                </a:solidFill>
              </a:rPr>
              <a:t>indentation, spacing, comments, documentation, line length</a:t>
            </a:r>
            <a:br>
              <a:rPr i="1" lang="en-US" sz="1350">
                <a:solidFill>
                  <a:schemeClr val="dk1"/>
                </a:solidFill>
              </a:rPr>
            </a:br>
            <a:r>
              <a:rPr i="1" lang="en-US" sz="1350">
                <a:solidFill>
                  <a:schemeClr val="dk1"/>
                </a:solidFill>
              </a:rPr>
              <a:t>we follow everything our professors our mentors tell us to do</a:t>
            </a:r>
            <a:br>
              <a:rPr i="1" lang="en-US" sz="1350">
                <a:solidFill>
                  <a:schemeClr val="dk1"/>
                </a:solidFill>
              </a:rPr>
            </a:br>
            <a:r>
              <a:rPr i="1" lang="en-US" sz="1350">
                <a:solidFill>
                  <a:schemeClr val="dk1"/>
                </a:solidFill>
              </a:rPr>
              <a:t>In order to do what?</a:t>
            </a:r>
            <a:br>
              <a:rPr i="1" lang="en-US" sz="1350">
                <a:solidFill>
                  <a:schemeClr val="dk1"/>
                </a:solidFill>
              </a:rPr>
            </a:br>
            <a:r>
              <a:rPr i="1" lang="en-US" sz="1350">
                <a:solidFill>
                  <a:schemeClr val="dk1"/>
                </a:solidFill>
              </a:rPr>
              <a:t>to create objects of beauty (next slide)</a:t>
            </a:r>
            <a:br>
              <a:rPr i="1" lang="en-US" sz="1350">
                <a:solidFill>
                  <a:schemeClr val="dk1"/>
                </a:solidFill>
              </a:rPr>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be3e30d73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be3e30d7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Kenny (Visual aid for previous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proper guidelines are followed we create lines of text that begin to form patterns </a:t>
            </a:r>
            <a:br>
              <a:rPr lang="en-US"/>
            </a:br>
            <a:br>
              <a:rPr lang="en-US"/>
            </a:br>
            <a:r>
              <a:rPr lang="en-US"/>
              <a:t>coding is an art form</a:t>
            </a:r>
            <a:endParaRPr/>
          </a:p>
          <a:p>
            <a:pPr indent="0" lvl="0" marL="0" rtl="0" algn="l">
              <a:spcBef>
                <a:spcPts val="0"/>
              </a:spcBef>
              <a:spcAft>
                <a:spcPts val="0"/>
              </a:spcAft>
              <a:buClr>
                <a:schemeClr val="dk1"/>
              </a:buClr>
              <a:buSzPts val="1100"/>
              <a:buFont typeface="Arial"/>
              <a:buNone/>
            </a:pPr>
            <a:r>
              <a:rPr i="1" lang="en-US" sz="1350">
                <a:solidFill>
                  <a:schemeClr val="dk1"/>
                </a:solidFill>
              </a:rPr>
              <a:t>it </a:t>
            </a:r>
            <a:r>
              <a:rPr i="1" lang="en-US" sz="1350">
                <a:solidFill>
                  <a:schemeClr val="dk1"/>
                </a:solidFill>
              </a:rPr>
              <a:t>applies accumulated knowledge to the world, </a:t>
            </a:r>
            <a:br>
              <a:rPr i="1" lang="en-US" sz="1350">
                <a:solidFill>
                  <a:schemeClr val="dk1"/>
                </a:solidFill>
              </a:rPr>
            </a:br>
            <a:r>
              <a:rPr i="1" lang="en-US" sz="1350">
                <a:solidFill>
                  <a:schemeClr val="dk1"/>
                </a:solidFill>
              </a:rPr>
              <a:t>because it requires skill and ingenuity, </a:t>
            </a:r>
            <a:br>
              <a:rPr i="1" lang="en-US" sz="1350">
                <a:solidFill>
                  <a:schemeClr val="dk1"/>
                </a:solidFill>
              </a:rPr>
            </a:br>
            <a:r>
              <a:rPr i="1" lang="en-US" sz="1350">
                <a:solidFill>
                  <a:schemeClr val="dk1"/>
                </a:solidFill>
              </a:rPr>
              <a:t>and especially because it produces objects of beauty</a:t>
            </a:r>
            <a:br>
              <a:rPr i="1" lang="en-US" sz="1350">
                <a:solidFill>
                  <a:schemeClr val="dk1"/>
                </a:solidFill>
              </a:rPr>
            </a:br>
            <a:br>
              <a:rPr i="1" lang="en-US" sz="1350">
                <a:solidFill>
                  <a:schemeClr val="dk1"/>
                </a:solidFill>
              </a:rPr>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be1ee9dd6_4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e1ee9dd6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Candice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Candice</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be1ee9dd6_4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be1ee9dd6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-User submits code</a:t>
            </a:r>
            <a:endParaRPr/>
          </a:p>
          <a:p>
            <a:pPr indent="0" lvl="0" marL="0" rtl="0" algn="l">
              <a:spcBef>
                <a:spcPts val="0"/>
              </a:spcBef>
              <a:spcAft>
                <a:spcPts val="0"/>
              </a:spcAft>
              <a:buNone/>
            </a:pPr>
            <a:r>
              <a:rPr lang="en-US"/>
              <a:t>-code converted to BAM</a:t>
            </a:r>
            <a:endParaRPr/>
          </a:p>
          <a:p>
            <a:pPr indent="0" lvl="0" marL="0" rtl="0" algn="l">
              <a:spcBef>
                <a:spcPts val="0"/>
              </a:spcBef>
              <a:spcAft>
                <a:spcPts val="0"/>
              </a:spcAft>
              <a:buNone/>
            </a:pPr>
            <a:r>
              <a:rPr lang="en-US"/>
              <a:t>-BAM and painting serve as inputs to a neural network</a:t>
            </a:r>
            <a:endParaRPr/>
          </a:p>
          <a:p>
            <a:pPr indent="0" lvl="0" marL="0" rtl="0" algn="l">
              <a:spcBef>
                <a:spcPts val="0"/>
              </a:spcBef>
              <a:spcAft>
                <a:spcPts val="0"/>
              </a:spcAft>
              <a:buNone/>
            </a:pPr>
            <a:r>
              <a:rPr lang="en-US"/>
              <a:t>-Neural network generates a new artwork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-Block Artifact Map</a:t>
            </a:r>
            <a:endParaRPr/>
          </a:p>
          <a:p>
            <a:pPr indent="0" lvl="0" marL="0" rtl="0" algn="l">
              <a:spcBef>
                <a:spcPts val="0"/>
              </a:spcBef>
              <a:spcAft>
                <a:spcPts val="0"/>
              </a:spcAft>
              <a:buNone/>
            </a:pPr>
            <a:r>
              <a:rPr lang="en-US"/>
              <a:t>-Fractal dimensions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be1ee9dd6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be1ee9dd6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bf47da16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bf47da1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fractal dimension, in simplest terms, is a value that denotes how edgy or complex a shape or line is</a:t>
            </a:r>
            <a:endParaRPr/>
          </a:p>
          <a:p>
            <a:pPr indent="0" lvl="0" marL="0" rtl="0" algn="l">
              <a:spcBef>
                <a:spcPts val="0"/>
              </a:spcBef>
              <a:spcAft>
                <a:spcPts val="0"/>
              </a:spcAft>
              <a:buNone/>
            </a:pPr>
            <a:r>
              <a:rPr lang="en-US"/>
              <a:t>-The image on the right shows three lines that increase in complexity. If we were to measure the fractal dimensions of these lines, we would find the top, smoother line would have a smaller fractal dimension than the bottom, edgier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-Box counting → Recursion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g6b23c11028_0_895"/>
          <p:cNvSpPr/>
          <p:nvPr/>
        </p:nvSpPr>
        <p:spPr>
          <a:xfrm>
            <a:off x="2744013" y="10089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g6b23c11028_0_895"/>
          <p:cNvSpPr/>
          <p:nvPr/>
        </p:nvSpPr>
        <p:spPr>
          <a:xfrm rot="10800000">
            <a:off x="5318350" y="43556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g6b23c11028_0_895"/>
          <p:cNvSpPr txBox="1"/>
          <p:nvPr>
            <p:ph type="ctrTitle"/>
          </p:nvPr>
        </p:nvSpPr>
        <p:spPr>
          <a:xfrm>
            <a:off x="3044700" y="1925674"/>
            <a:ext cx="3054600" cy="204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g6b23c11028_0_895"/>
          <p:cNvSpPr txBox="1"/>
          <p:nvPr>
            <p:ph idx="1" type="subTitle"/>
          </p:nvPr>
        </p:nvSpPr>
        <p:spPr>
          <a:xfrm>
            <a:off x="3044700" y="4155440"/>
            <a:ext cx="3054600" cy="9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g6b23c11028_0_89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g6b23c11028_0_937"/>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6b23c11028_0_937"/>
          <p:cNvSpPr txBox="1"/>
          <p:nvPr>
            <p:ph hasCustomPrompt="1" type="title"/>
          </p:nvPr>
        </p:nvSpPr>
        <p:spPr>
          <a:xfrm>
            <a:off x="311700" y="1276167"/>
            <a:ext cx="8520600" cy="283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g6b23c11028_0_937"/>
          <p:cNvSpPr txBox="1"/>
          <p:nvPr>
            <p:ph idx="1" type="body"/>
          </p:nvPr>
        </p:nvSpPr>
        <p:spPr>
          <a:xfrm>
            <a:off x="311700" y="4216000"/>
            <a:ext cx="8520600" cy="1428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g6b23c11028_0_93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g6b23c11028_0_9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 name="Shape 58"/>
        <p:cNvGrpSpPr/>
        <p:nvPr/>
      </p:nvGrpSpPr>
      <p:grpSpPr>
        <a:xfrm>
          <a:off x="0" y="0"/>
          <a:ext cx="0" cy="0"/>
          <a:chOff x="0" y="0"/>
          <a:chExt cx="0" cy="0"/>
        </a:xfrm>
      </p:grpSpPr>
      <p:sp>
        <p:nvSpPr>
          <p:cNvPr id="59" name="Google Shape;59;g6b23c11028_0_944"/>
          <p:cNvSpPr txBox="1"/>
          <p:nvPr>
            <p:ph type="title"/>
          </p:nvPr>
        </p:nvSpPr>
        <p:spPr>
          <a:xfrm>
            <a:off x="457200" y="73740"/>
            <a:ext cx="8229600" cy="787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g6b23c11028_0_944"/>
          <p:cNvSpPr txBox="1"/>
          <p:nvPr>
            <p:ph idx="1" type="body"/>
          </p:nvPr>
        </p:nvSpPr>
        <p:spPr>
          <a:xfrm>
            <a:off x="228600" y="990600"/>
            <a:ext cx="8458200" cy="51357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1" name="Google Shape;61;g6b23c11028_0_9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g6b23c11028_0_9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g6b23c11028_0_9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g6b23c11028_0_944"/>
          <p:cNvPicPr preferRelativeResize="0"/>
          <p:nvPr/>
        </p:nvPicPr>
        <p:blipFill rotWithShape="1">
          <a:blip r:embed="rId2">
            <a:alphaModFix/>
          </a:blip>
          <a:srcRect b="0" l="0" r="0" t="0"/>
          <a:stretch/>
        </p:blipFill>
        <p:spPr>
          <a:xfrm>
            <a:off x="0" y="0"/>
            <a:ext cx="914400" cy="8373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g6b23c11028_0_901"/>
          <p:cNvSpPr/>
          <p:nvPr/>
        </p:nvSpPr>
        <p:spPr>
          <a:xfrm flipH="1">
            <a:off x="7595938" y="6136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g6b23c11028_0_901"/>
          <p:cNvSpPr/>
          <p:nvPr/>
        </p:nvSpPr>
        <p:spPr>
          <a:xfrm flipH="1" rot="10800000">
            <a:off x="466425" y="47444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g6b23c11028_0_901"/>
          <p:cNvSpPr txBox="1"/>
          <p:nvPr>
            <p:ph type="title"/>
          </p:nvPr>
        </p:nvSpPr>
        <p:spPr>
          <a:xfrm>
            <a:off x="773700" y="2408600"/>
            <a:ext cx="7596600" cy="204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g6b23c11028_0_90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g6b23c11028_0_906"/>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g6b23c11028_0_90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g6b23c11028_0_906"/>
          <p:cNvSpPr txBox="1"/>
          <p:nvPr>
            <p:ph idx="1" type="body"/>
          </p:nvPr>
        </p:nvSpPr>
        <p:spPr>
          <a:xfrm>
            <a:off x="311700" y="1633633"/>
            <a:ext cx="8520600" cy="4472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g6b23c11028_0_90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g6b23c11028_0_911"/>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g6b23c11028_0_911"/>
          <p:cNvSpPr txBox="1"/>
          <p:nvPr>
            <p:ph idx="1" type="body"/>
          </p:nvPr>
        </p:nvSpPr>
        <p:spPr>
          <a:xfrm>
            <a:off x="311700" y="1633633"/>
            <a:ext cx="3999900" cy="447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g6b23c11028_0_911"/>
          <p:cNvSpPr txBox="1"/>
          <p:nvPr>
            <p:ph idx="2" type="body"/>
          </p:nvPr>
        </p:nvSpPr>
        <p:spPr>
          <a:xfrm>
            <a:off x="4832400" y="1633633"/>
            <a:ext cx="3999900" cy="447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g6b23c11028_0_9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g6b23c11028_0_916"/>
          <p:cNvSpPr txBox="1"/>
          <p:nvPr>
            <p:ph type="title"/>
          </p:nvPr>
        </p:nvSpPr>
        <p:spPr>
          <a:xfrm>
            <a:off x="311700" y="421233"/>
            <a:ext cx="8520600" cy="11085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g6b23c11028_0_9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g6b23c11028_0_919"/>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g6b23c11028_0_919"/>
          <p:cNvSpPr txBox="1"/>
          <p:nvPr>
            <p:ph idx="1" type="body"/>
          </p:nvPr>
        </p:nvSpPr>
        <p:spPr>
          <a:xfrm>
            <a:off x="311700" y="1865867"/>
            <a:ext cx="2808000" cy="3713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g6b23c11028_0_9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g6b23c11028_0_923"/>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6b23c11028_0_923"/>
          <p:cNvSpPr txBox="1"/>
          <p:nvPr>
            <p:ph type="title"/>
          </p:nvPr>
        </p:nvSpPr>
        <p:spPr>
          <a:xfrm>
            <a:off x="490250" y="600200"/>
            <a:ext cx="5878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g6b23c11028_0_9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6b23c11028_0_927"/>
          <p:cNvSpPr/>
          <p:nvPr/>
        </p:nvSpPr>
        <p:spPr>
          <a:xfrm>
            <a:off x="4572000" y="-33"/>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g6b23c11028_0_927"/>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g6b23c11028_0_927"/>
          <p:cNvSpPr txBox="1"/>
          <p:nvPr>
            <p:ph type="title"/>
          </p:nvPr>
        </p:nvSpPr>
        <p:spPr>
          <a:xfrm>
            <a:off x="265500" y="1239033"/>
            <a:ext cx="4045200" cy="2381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g6b23c11028_0_927"/>
          <p:cNvSpPr txBox="1"/>
          <p:nvPr>
            <p:ph idx="1" type="subTitle"/>
          </p:nvPr>
        </p:nvSpPr>
        <p:spPr>
          <a:xfrm>
            <a:off x="265500" y="3692001"/>
            <a:ext cx="4045200" cy="2098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g6b23c11028_0_927"/>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g6b23c11028_0_92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g6b23c11028_0_934"/>
          <p:cNvSpPr txBox="1"/>
          <p:nvPr>
            <p:ph idx="1" type="body"/>
          </p:nvPr>
        </p:nvSpPr>
        <p:spPr>
          <a:xfrm>
            <a:off x="319500" y="5625233"/>
            <a:ext cx="5998800" cy="798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g6b23c11028_0_93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g6b23c11028_0_891"/>
          <p:cNvSpPr txBox="1"/>
          <p:nvPr>
            <p:ph type="title"/>
          </p:nvPr>
        </p:nvSpPr>
        <p:spPr>
          <a:xfrm>
            <a:off x="311700" y="421233"/>
            <a:ext cx="8520600" cy="1108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g6b23c11028_0_891"/>
          <p:cNvSpPr txBox="1"/>
          <p:nvPr>
            <p:ph idx="1" type="body"/>
          </p:nvPr>
        </p:nvSpPr>
        <p:spPr>
          <a:xfrm>
            <a:off x="311700" y="1633633"/>
            <a:ext cx="8520600" cy="44721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g6b23c11028_0_89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gif"/><Relationship Id="rId4" Type="http://schemas.openxmlformats.org/officeDocument/2006/relationships/image" Target="../media/image22.gif"/><Relationship Id="rId5"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ff.marist.a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7.jpg"/><Relationship Id="rId5" Type="http://schemas.openxmlformats.org/officeDocument/2006/relationships/image" Target="../media/image14.jpg"/><Relationship Id="rId6" Type="http://schemas.openxmlformats.org/officeDocument/2006/relationships/image" Target="../media/image18.jpg"/><Relationship Id="rId7"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jpg"/><Relationship Id="rId5" Type="http://schemas.openxmlformats.org/officeDocument/2006/relationships/image" Target="../media/image14.jpg"/><Relationship Id="rId6" Type="http://schemas.openxmlformats.org/officeDocument/2006/relationships/image" Target="../media/image18.jpg"/><Relationship Id="rId7"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drive.google.com/file/d/1WQSMI0O9ZkEmIuso5UvUWX_N18Q9pElb/view" TargetMode="External"/><Relationship Id="rId4" Type="http://schemas.openxmlformats.org/officeDocument/2006/relationships/image" Target="../media/image2.png"/><Relationship Id="rId5" Type="http://schemas.openxmlformats.org/officeDocument/2006/relationships/hyperlink" Target="https://drive.google.com/file/d/1WQSMI0O9ZkEmIuso5UvUWX_N18Q9pElb/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
          <p:cNvSpPr txBox="1"/>
          <p:nvPr>
            <p:ph type="title"/>
          </p:nvPr>
        </p:nvSpPr>
        <p:spPr>
          <a:xfrm>
            <a:off x="311700" y="2631033"/>
            <a:ext cx="8520600" cy="1108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800">
                <a:solidFill>
                  <a:srgbClr val="FFFFFF"/>
                </a:solidFill>
              </a:rPr>
              <a:t>Fractal Factory</a:t>
            </a:r>
            <a:endParaRPr sz="4800">
              <a:solidFill>
                <a:srgbClr val="FFFFFF"/>
              </a:solidFill>
            </a:endParaRPr>
          </a:p>
        </p:txBody>
      </p:sp>
      <p:sp>
        <p:nvSpPr>
          <p:cNvPr id="70" name="Google Shape;70;p1"/>
          <p:cNvSpPr txBox="1"/>
          <p:nvPr>
            <p:ph idx="4294967295" type="subTitle"/>
          </p:nvPr>
        </p:nvSpPr>
        <p:spPr>
          <a:xfrm>
            <a:off x="1551450" y="5064425"/>
            <a:ext cx="5888700" cy="11085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Clr>
                <a:schemeClr val="dk1"/>
              </a:buClr>
              <a:buSzPts val="1100"/>
              <a:buFont typeface="Arial"/>
              <a:buNone/>
            </a:pPr>
            <a:r>
              <a:rPr lang="en-US" sz="2400">
                <a:solidFill>
                  <a:srgbClr val="FFFFFF"/>
                </a:solidFill>
              </a:rPr>
              <a:t>Kenny Mejia, Candice Rivera, Jada Tijani, Brandon Kline, and Eric Stenton</a:t>
            </a:r>
            <a:endParaRPr sz="2400">
              <a:solidFill>
                <a:srgbClr val="FFFFFF"/>
              </a:solidFill>
            </a:endParaRPr>
          </a:p>
          <a:p>
            <a:pPr indent="0" lvl="0" marL="0" rtl="0" algn="ctr">
              <a:lnSpc>
                <a:spcPct val="100000"/>
              </a:lnSpc>
              <a:spcBef>
                <a:spcPts val="0"/>
              </a:spcBef>
              <a:spcAft>
                <a:spcPts val="0"/>
              </a:spcAft>
              <a:buClr>
                <a:srgbClr val="888888"/>
              </a:buClr>
              <a:buSzPts val="3200"/>
              <a:buNone/>
            </a:pPr>
            <a:r>
              <a:t/>
            </a:r>
            <a:endParaRPr sz="2400">
              <a:solidFill>
                <a:srgbClr val="FFFFFF"/>
              </a:solidFill>
            </a:endParaRPr>
          </a:p>
        </p:txBody>
      </p:sp>
      <p:sp>
        <p:nvSpPr>
          <p:cNvPr id="71" name="Google Shape;71;p1"/>
          <p:cNvSpPr txBox="1"/>
          <p:nvPr/>
        </p:nvSpPr>
        <p:spPr>
          <a:xfrm>
            <a:off x="2352000" y="3505200"/>
            <a:ext cx="4287600" cy="9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B7B7B7"/>
                </a:solidFill>
                <a:latin typeface="Economica"/>
                <a:ea typeface="Economica"/>
                <a:cs typeface="Economica"/>
                <a:sym typeface="Economica"/>
              </a:rPr>
              <a:t>Code is Art</a:t>
            </a:r>
            <a:endParaRPr sz="3000">
              <a:solidFill>
                <a:srgbClr val="B7B7B7"/>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6be1ee9dd6_4_43"/>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Neural Network</a:t>
            </a:r>
            <a:endParaRPr/>
          </a:p>
        </p:txBody>
      </p:sp>
      <p:sp>
        <p:nvSpPr>
          <p:cNvPr id="145" name="Google Shape;145;g6be1ee9dd6_4_43"/>
          <p:cNvSpPr txBox="1"/>
          <p:nvPr>
            <p:ph idx="1" type="body"/>
          </p:nvPr>
        </p:nvSpPr>
        <p:spPr>
          <a:xfrm>
            <a:off x="1317700" y="2986375"/>
            <a:ext cx="1389900" cy="451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Economica"/>
                <a:ea typeface="Economica"/>
                <a:cs typeface="Economica"/>
                <a:sym typeface="Economica"/>
              </a:rPr>
              <a:t>BAM latent space</a:t>
            </a:r>
            <a:endParaRPr>
              <a:latin typeface="Economica"/>
              <a:ea typeface="Economica"/>
              <a:cs typeface="Economica"/>
              <a:sym typeface="Economica"/>
            </a:endParaRPr>
          </a:p>
        </p:txBody>
      </p:sp>
      <p:pic>
        <p:nvPicPr>
          <p:cNvPr id="146" name="Google Shape;146;g6be1ee9dd6_4_43"/>
          <p:cNvPicPr preferRelativeResize="0"/>
          <p:nvPr/>
        </p:nvPicPr>
        <p:blipFill>
          <a:blip r:embed="rId3">
            <a:alphaModFix/>
          </a:blip>
          <a:stretch>
            <a:fillRect/>
          </a:stretch>
        </p:blipFill>
        <p:spPr>
          <a:xfrm>
            <a:off x="4275125" y="1069434"/>
            <a:ext cx="1863775" cy="1863775"/>
          </a:xfrm>
          <a:prstGeom prst="rect">
            <a:avLst/>
          </a:prstGeom>
          <a:noFill/>
          <a:ln>
            <a:noFill/>
          </a:ln>
        </p:spPr>
      </p:pic>
      <p:pic>
        <p:nvPicPr>
          <p:cNvPr id="147" name="Google Shape;147;g6be1ee9dd6_4_43"/>
          <p:cNvPicPr preferRelativeResize="0"/>
          <p:nvPr/>
        </p:nvPicPr>
        <p:blipFill>
          <a:blip r:embed="rId4">
            <a:alphaModFix/>
          </a:blip>
          <a:stretch>
            <a:fillRect/>
          </a:stretch>
        </p:blipFill>
        <p:spPr>
          <a:xfrm>
            <a:off x="6297575" y="1069423"/>
            <a:ext cx="1863775" cy="1863775"/>
          </a:xfrm>
          <a:prstGeom prst="rect">
            <a:avLst/>
          </a:prstGeom>
          <a:noFill/>
          <a:ln>
            <a:noFill/>
          </a:ln>
        </p:spPr>
      </p:pic>
      <p:pic>
        <p:nvPicPr>
          <p:cNvPr id="148" name="Google Shape;148;g6be1ee9dd6_4_43"/>
          <p:cNvPicPr preferRelativeResize="0"/>
          <p:nvPr/>
        </p:nvPicPr>
        <p:blipFill>
          <a:blip r:embed="rId5">
            <a:alphaModFix/>
          </a:blip>
          <a:stretch>
            <a:fillRect/>
          </a:stretch>
        </p:blipFill>
        <p:spPr>
          <a:xfrm>
            <a:off x="1066800" y="1069413"/>
            <a:ext cx="1863775" cy="1863775"/>
          </a:xfrm>
          <a:prstGeom prst="rect">
            <a:avLst/>
          </a:prstGeom>
          <a:noFill/>
          <a:ln>
            <a:noFill/>
          </a:ln>
        </p:spPr>
      </p:pic>
      <p:pic>
        <p:nvPicPr>
          <p:cNvPr id="149" name="Google Shape;149;g6be1ee9dd6_4_43"/>
          <p:cNvPicPr preferRelativeResize="0"/>
          <p:nvPr/>
        </p:nvPicPr>
        <p:blipFill/>
        <p:spPr>
          <a:xfrm>
            <a:off x="1985800" y="3643752"/>
            <a:ext cx="4766549" cy="2811050"/>
          </a:xfrm>
          <a:prstGeom prst="rect">
            <a:avLst/>
          </a:prstGeom>
          <a:noFill/>
          <a:ln>
            <a:noFill/>
          </a:ln>
        </p:spPr>
      </p:pic>
      <p:sp>
        <p:nvSpPr>
          <p:cNvPr id="150" name="Google Shape;150;g6be1ee9dd6_4_43"/>
          <p:cNvSpPr txBox="1"/>
          <p:nvPr>
            <p:ph idx="1" type="body"/>
          </p:nvPr>
        </p:nvSpPr>
        <p:spPr>
          <a:xfrm>
            <a:off x="4755225" y="2986375"/>
            <a:ext cx="3206400" cy="451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latin typeface="Economica"/>
                <a:ea typeface="Economica"/>
                <a:cs typeface="Economica"/>
                <a:sym typeface="Economica"/>
              </a:rPr>
              <a:t>Painting latent space at different stages</a:t>
            </a:r>
            <a:endParaRPr>
              <a:latin typeface="Economica"/>
              <a:ea typeface="Economica"/>
              <a:cs typeface="Economica"/>
              <a:sym typeface="Economica"/>
            </a:endParaRPr>
          </a:p>
        </p:txBody>
      </p:sp>
      <p:sp>
        <p:nvSpPr>
          <p:cNvPr id="151" name="Google Shape;151;g6be1ee9dd6_4_43"/>
          <p:cNvSpPr txBox="1"/>
          <p:nvPr>
            <p:ph idx="1" type="body"/>
          </p:nvPr>
        </p:nvSpPr>
        <p:spPr>
          <a:xfrm>
            <a:off x="3375100" y="6339175"/>
            <a:ext cx="2100900" cy="451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highlight>
                  <a:srgbClr val="FFFFFF"/>
                </a:highlight>
                <a:latin typeface="Economica"/>
                <a:ea typeface="Economica"/>
                <a:cs typeface="Economica"/>
                <a:sym typeface="Economica"/>
              </a:rPr>
              <a:t>Paintings during training</a:t>
            </a:r>
            <a:endParaRPr>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6be1ee9dd6_2_21"/>
          <p:cNvSpPr txBox="1"/>
          <p:nvPr>
            <p:ph idx="1" type="body"/>
          </p:nvPr>
        </p:nvSpPr>
        <p:spPr>
          <a:xfrm>
            <a:off x="3600750" y="3035250"/>
            <a:ext cx="1942500" cy="787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4800" u="sng">
                <a:solidFill>
                  <a:schemeClr val="hlink"/>
                </a:solidFill>
                <a:hlinkClick r:id="rId3"/>
              </a:rPr>
              <a:t>Demo</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0" name="Shape 160"/>
        <p:cNvGrpSpPr/>
        <p:nvPr/>
      </p:nvGrpSpPr>
      <p:grpSpPr>
        <a:xfrm>
          <a:off x="0" y="0"/>
          <a:ext cx="0" cy="0"/>
          <a:chOff x="0" y="0"/>
          <a:chExt cx="0" cy="0"/>
        </a:xfrm>
      </p:grpSpPr>
      <p:pic>
        <p:nvPicPr>
          <p:cNvPr id="161" name="Google Shape;161;g6be1ee9dd6_2_26"/>
          <p:cNvPicPr preferRelativeResize="0"/>
          <p:nvPr/>
        </p:nvPicPr>
        <p:blipFill rotWithShape="1">
          <a:blip r:embed="rId3">
            <a:alphaModFix/>
          </a:blip>
          <a:srcRect b="0" l="17724" r="18242" t="0"/>
          <a:stretch/>
        </p:blipFill>
        <p:spPr>
          <a:xfrm>
            <a:off x="1267575" y="675312"/>
            <a:ext cx="6608849" cy="5507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pic>
        <p:nvPicPr>
          <p:cNvPr id="166" name="Google Shape;166;g6be1ee9dd6_4_31"/>
          <p:cNvPicPr preferRelativeResize="0"/>
          <p:nvPr/>
        </p:nvPicPr>
        <p:blipFill>
          <a:blip r:embed="rId3">
            <a:alphaModFix/>
          </a:blip>
          <a:stretch>
            <a:fillRect/>
          </a:stretch>
        </p:blipFill>
        <p:spPr>
          <a:xfrm>
            <a:off x="1424014" y="552187"/>
            <a:ext cx="6295973" cy="57536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0" name="Shape 170"/>
        <p:cNvGrpSpPr/>
        <p:nvPr/>
      </p:nvGrpSpPr>
      <p:grpSpPr>
        <a:xfrm>
          <a:off x="0" y="0"/>
          <a:ext cx="0" cy="0"/>
          <a:chOff x="0" y="0"/>
          <a:chExt cx="0" cy="0"/>
        </a:xfrm>
      </p:grpSpPr>
      <p:pic>
        <p:nvPicPr>
          <p:cNvPr id="171" name="Google Shape;171;g6be1ee9dd6_4_24"/>
          <p:cNvPicPr preferRelativeResize="0"/>
          <p:nvPr/>
        </p:nvPicPr>
        <p:blipFill>
          <a:blip r:embed="rId3">
            <a:alphaModFix/>
          </a:blip>
          <a:stretch>
            <a:fillRect/>
          </a:stretch>
        </p:blipFill>
        <p:spPr>
          <a:xfrm>
            <a:off x="566400" y="952705"/>
            <a:ext cx="8011197" cy="54098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5" name="Shape 175"/>
        <p:cNvGrpSpPr/>
        <p:nvPr/>
      </p:nvGrpSpPr>
      <p:grpSpPr>
        <a:xfrm>
          <a:off x="0" y="0"/>
          <a:ext cx="0" cy="0"/>
          <a:chOff x="0" y="0"/>
          <a:chExt cx="0" cy="0"/>
        </a:xfrm>
      </p:grpSpPr>
      <p:pic>
        <p:nvPicPr>
          <p:cNvPr id="176" name="Google Shape;176;g6be1ee9dd6_4_37"/>
          <p:cNvPicPr preferRelativeResize="0"/>
          <p:nvPr/>
        </p:nvPicPr>
        <p:blipFill>
          <a:blip r:embed="rId3">
            <a:alphaModFix/>
          </a:blip>
          <a:stretch>
            <a:fillRect/>
          </a:stretch>
        </p:blipFill>
        <p:spPr>
          <a:xfrm>
            <a:off x="807719" y="848465"/>
            <a:ext cx="7528572" cy="5465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0" name="Shape 180"/>
        <p:cNvGrpSpPr/>
        <p:nvPr/>
      </p:nvGrpSpPr>
      <p:grpSpPr>
        <a:xfrm>
          <a:off x="0" y="0"/>
          <a:ext cx="0" cy="0"/>
          <a:chOff x="0" y="0"/>
          <a:chExt cx="0" cy="0"/>
        </a:xfrm>
      </p:grpSpPr>
      <p:pic>
        <p:nvPicPr>
          <p:cNvPr id="181" name="Google Shape;181;g6be1ee9dd6_4_12"/>
          <p:cNvPicPr preferRelativeResize="0"/>
          <p:nvPr/>
        </p:nvPicPr>
        <p:blipFill>
          <a:blip r:embed="rId3">
            <a:alphaModFix/>
          </a:blip>
          <a:stretch>
            <a:fillRect/>
          </a:stretch>
        </p:blipFill>
        <p:spPr>
          <a:xfrm>
            <a:off x="1424998" y="574475"/>
            <a:ext cx="6294002" cy="5709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g6be1ee9dd6_4_6"/>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Future</a:t>
            </a:r>
            <a:endParaRPr/>
          </a:p>
        </p:txBody>
      </p:sp>
      <p:pic>
        <p:nvPicPr>
          <p:cNvPr id="187" name="Google Shape;187;g6be1ee9dd6_4_6"/>
          <p:cNvPicPr preferRelativeResize="0"/>
          <p:nvPr/>
        </p:nvPicPr>
        <p:blipFill>
          <a:blip r:embed="rId3">
            <a:alphaModFix/>
          </a:blip>
          <a:stretch>
            <a:fillRect/>
          </a:stretch>
        </p:blipFill>
        <p:spPr>
          <a:xfrm>
            <a:off x="604300" y="2737236"/>
            <a:ext cx="7935400" cy="138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609ffa8ac0_3_0"/>
          <p:cNvSpPr txBox="1"/>
          <p:nvPr>
            <p:ph type="ctrTitle"/>
          </p:nvPr>
        </p:nvSpPr>
        <p:spPr>
          <a:xfrm>
            <a:off x="2063175" y="2404200"/>
            <a:ext cx="4119600" cy="204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Thank You!</a:t>
            </a:r>
            <a:endParaRPr/>
          </a:p>
          <a:p>
            <a:pPr indent="0" lvl="0" marL="0" rtl="0" algn="ctr">
              <a:lnSpc>
                <a:spcPct val="100000"/>
              </a:lnSpc>
              <a:spcBef>
                <a:spcPts val="0"/>
              </a:spcBef>
              <a:spcAft>
                <a:spcPts val="0"/>
              </a:spcAft>
              <a:buSzPts val="1800"/>
              <a:buNone/>
            </a:pPr>
            <a:r>
              <a:rPr lang="en-US"/>
              <a:t>			</a:t>
            </a:r>
            <a:r>
              <a:rPr lang="en-US" sz="3600"/>
              <a:t>Any Questions?</a:t>
            </a:r>
            <a:r>
              <a:rPr lang="en-US"/>
              <a:t> </a:t>
            </a:r>
            <a:endParaRPr/>
          </a:p>
        </p:txBody>
      </p:sp>
      <p:pic>
        <p:nvPicPr>
          <p:cNvPr id="193" name="Google Shape;193;g609ffa8ac0_3_0"/>
          <p:cNvPicPr preferRelativeResize="0"/>
          <p:nvPr/>
        </p:nvPicPr>
        <p:blipFill rotWithShape="1">
          <a:blip r:embed="rId3">
            <a:alphaModFix/>
          </a:blip>
          <a:srcRect b="0" l="0" r="0" t="0"/>
          <a:stretch/>
        </p:blipFill>
        <p:spPr>
          <a:xfrm>
            <a:off x="629400" y="4453800"/>
            <a:ext cx="1114200" cy="1523667"/>
          </a:xfrm>
          <a:prstGeom prst="rect">
            <a:avLst/>
          </a:prstGeom>
          <a:noFill/>
          <a:ln>
            <a:noFill/>
          </a:ln>
        </p:spPr>
      </p:pic>
      <p:pic>
        <p:nvPicPr>
          <p:cNvPr id="194" name="Google Shape;194;g609ffa8ac0_3_0"/>
          <p:cNvPicPr preferRelativeResize="0"/>
          <p:nvPr/>
        </p:nvPicPr>
        <p:blipFill rotWithShape="1">
          <a:blip r:embed="rId4">
            <a:alphaModFix/>
          </a:blip>
          <a:srcRect b="0" l="0" r="0" t="0"/>
          <a:stretch/>
        </p:blipFill>
        <p:spPr>
          <a:xfrm>
            <a:off x="7415700" y="543172"/>
            <a:ext cx="1043794" cy="1391969"/>
          </a:xfrm>
          <a:prstGeom prst="rect">
            <a:avLst/>
          </a:prstGeom>
          <a:noFill/>
          <a:ln>
            <a:noFill/>
          </a:ln>
        </p:spPr>
      </p:pic>
      <p:pic>
        <p:nvPicPr>
          <p:cNvPr id="195" name="Google Shape;195;g609ffa8ac0_3_0"/>
          <p:cNvPicPr preferRelativeResize="0"/>
          <p:nvPr/>
        </p:nvPicPr>
        <p:blipFill rotWithShape="1">
          <a:blip r:embed="rId5">
            <a:alphaModFix/>
          </a:blip>
          <a:srcRect b="0" l="0" r="0" t="0"/>
          <a:stretch/>
        </p:blipFill>
        <p:spPr>
          <a:xfrm>
            <a:off x="527879" y="2516913"/>
            <a:ext cx="1317244" cy="1317244"/>
          </a:xfrm>
          <a:prstGeom prst="rect">
            <a:avLst/>
          </a:prstGeom>
          <a:noFill/>
          <a:ln>
            <a:noFill/>
          </a:ln>
        </p:spPr>
      </p:pic>
      <p:pic>
        <p:nvPicPr>
          <p:cNvPr id="196" name="Google Shape;196;g609ffa8ac0_3_0"/>
          <p:cNvPicPr preferRelativeResize="0"/>
          <p:nvPr/>
        </p:nvPicPr>
        <p:blipFill rotWithShape="1">
          <a:blip r:embed="rId6">
            <a:alphaModFix/>
          </a:blip>
          <a:srcRect b="0" l="0" r="0" t="0"/>
          <a:stretch/>
        </p:blipFill>
        <p:spPr>
          <a:xfrm>
            <a:off x="527200" y="543175"/>
            <a:ext cx="1114200" cy="1353820"/>
          </a:xfrm>
          <a:prstGeom prst="rect">
            <a:avLst/>
          </a:prstGeom>
          <a:noFill/>
          <a:ln>
            <a:noFill/>
          </a:ln>
        </p:spPr>
      </p:pic>
      <p:pic>
        <p:nvPicPr>
          <p:cNvPr id="197" name="Google Shape;197;g609ffa8ac0_3_0"/>
          <p:cNvPicPr preferRelativeResize="0"/>
          <p:nvPr/>
        </p:nvPicPr>
        <p:blipFill rotWithShape="1">
          <a:blip r:embed="rId7">
            <a:alphaModFix/>
          </a:blip>
          <a:srcRect b="0" l="0" r="0" t="0"/>
          <a:stretch/>
        </p:blipFill>
        <p:spPr>
          <a:xfrm>
            <a:off x="7463957" y="4646163"/>
            <a:ext cx="1030552" cy="1374075"/>
          </a:xfrm>
          <a:prstGeom prst="rect">
            <a:avLst/>
          </a:prstGeom>
          <a:noFill/>
          <a:ln>
            <a:noFill/>
          </a:ln>
        </p:spPr>
      </p:pic>
      <p:sp>
        <p:nvSpPr>
          <p:cNvPr id="198" name="Google Shape;198;g609ffa8ac0_3_0"/>
          <p:cNvSpPr txBox="1"/>
          <p:nvPr/>
        </p:nvSpPr>
        <p:spPr>
          <a:xfrm>
            <a:off x="776250" y="6020200"/>
            <a:ext cx="8241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Eric (CS)</a:t>
            </a:r>
            <a:endParaRPr i="0" sz="1800" u="none" cap="none" strike="noStrike">
              <a:solidFill>
                <a:srgbClr val="000000"/>
              </a:solidFill>
              <a:latin typeface="Economica"/>
              <a:ea typeface="Economica"/>
              <a:cs typeface="Economica"/>
              <a:sym typeface="Economica"/>
            </a:endParaRPr>
          </a:p>
        </p:txBody>
      </p:sp>
      <p:sp>
        <p:nvSpPr>
          <p:cNvPr id="199" name="Google Shape;199;g609ffa8ac0_3_0"/>
          <p:cNvSpPr txBox="1"/>
          <p:nvPr/>
        </p:nvSpPr>
        <p:spPr>
          <a:xfrm>
            <a:off x="7435250" y="1877618"/>
            <a:ext cx="11454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Brandon (IT</a:t>
            </a:r>
            <a:r>
              <a:rPr i="0" lang="en-US" sz="1800" u="none" cap="none" strike="noStrike">
                <a:solidFill>
                  <a:srgbClr val="000000"/>
                </a:solidFill>
                <a:latin typeface="Economica"/>
                <a:ea typeface="Economica"/>
                <a:cs typeface="Economica"/>
                <a:sym typeface="Economica"/>
              </a:rPr>
              <a:t>)</a:t>
            </a:r>
            <a:endParaRPr i="0" sz="1800" u="none" cap="none" strike="noStrike">
              <a:solidFill>
                <a:srgbClr val="000000"/>
              </a:solidFill>
              <a:latin typeface="Economica"/>
              <a:ea typeface="Economica"/>
              <a:cs typeface="Economica"/>
              <a:sym typeface="Economica"/>
            </a:endParaRPr>
          </a:p>
        </p:txBody>
      </p:sp>
      <p:sp>
        <p:nvSpPr>
          <p:cNvPr id="200" name="Google Shape;200;g609ffa8ac0_3_0"/>
          <p:cNvSpPr txBox="1"/>
          <p:nvPr/>
        </p:nvSpPr>
        <p:spPr>
          <a:xfrm>
            <a:off x="667338" y="3777383"/>
            <a:ext cx="11604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Candice (CS)</a:t>
            </a:r>
            <a:endParaRPr i="0" sz="1800" u="none" cap="none" strike="noStrike">
              <a:solidFill>
                <a:srgbClr val="000000"/>
              </a:solidFill>
              <a:latin typeface="Economica"/>
              <a:ea typeface="Economica"/>
              <a:cs typeface="Economica"/>
              <a:sym typeface="Economica"/>
            </a:endParaRPr>
          </a:p>
        </p:txBody>
      </p:sp>
      <p:sp>
        <p:nvSpPr>
          <p:cNvPr id="201" name="Google Shape;201;g609ffa8ac0_3_0"/>
          <p:cNvSpPr txBox="1"/>
          <p:nvPr/>
        </p:nvSpPr>
        <p:spPr>
          <a:xfrm>
            <a:off x="7508238" y="6020200"/>
            <a:ext cx="10437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Kenny (CS)</a:t>
            </a:r>
            <a:endParaRPr i="0" sz="1800" u="none" cap="none" strike="noStrike">
              <a:solidFill>
                <a:srgbClr val="000000"/>
              </a:solidFill>
              <a:latin typeface="Economica"/>
              <a:ea typeface="Economica"/>
              <a:cs typeface="Economica"/>
              <a:sym typeface="Economica"/>
            </a:endParaRPr>
          </a:p>
        </p:txBody>
      </p:sp>
      <p:sp>
        <p:nvSpPr>
          <p:cNvPr id="202" name="Google Shape;202;g609ffa8ac0_3_0"/>
          <p:cNvSpPr txBox="1"/>
          <p:nvPr/>
        </p:nvSpPr>
        <p:spPr>
          <a:xfrm>
            <a:off x="774450" y="1840494"/>
            <a:ext cx="824100" cy="4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Jada (IS)</a:t>
            </a:r>
            <a:endParaRPr i="0" sz="1800" u="none" cap="none" strike="noStrike">
              <a:solidFill>
                <a:srgbClr val="000000"/>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3"/>
          <p:cNvSpPr txBox="1"/>
          <p:nvPr>
            <p:ph type="title"/>
          </p:nvPr>
        </p:nvSpPr>
        <p:spPr>
          <a:xfrm>
            <a:off x="457200" y="73740"/>
            <a:ext cx="8229600" cy="78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US"/>
              <a:t>Team Pictures</a:t>
            </a:r>
            <a:endParaRPr/>
          </a:p>
        </p:txBody>
      </p:sp>
      <p:pic>
        <p:nvPicPr>
          <p:cNvPr id="77" name="Google Shape;77;p3"/>
          <p:cNvPicPr preferRelativeResize="0"/>
          <p:nvPr/>
        </p:nvPicPr>
        <p:blipFill rotWithShape="1">
          <a:blip r:embed="rId3">
            <a:alphaModFix/>
          </a:blip>
          <a:srcRect b="0" l="0" r="0" t="0"/>
          <a:stretch/>
        </p:blipFill>
        <p:spPr>
          <a:xfrm>
            <a:off x="318050" y="861300"/>
            <a:ext cx="1897525" cy="2594862"/>
          </a:xfrm>
          <a:prstGeom prst="rect">
            <a:avLst/>
          </a:prstGeom>
          <a:noFill/>
          <a:ln>
            <a:noFill/>
          </a:ln>
        </p:spPr>
      </p:pic>
      <p:pic>
        <p:nvPicPr>
          <p:cNvPr id="78" name="Google Shape;78;p3"/>
          <p:cNvPicPr preferRelativeResize="0"/>
          <p:nvPr/>
        </p:nvPicPr>
        <p:blipFill rotWithShape="1">
          <a:blip r:embed="rId4">
            <a:alphaModFix/>
          </a:blip>
          <a:srcRect b="0" l="0" r="0" t="0"/>
          <a:stretch/>
        </p:blipFill>
        <p:spPr>
          <a:xfrm>
            <a:off x="3218400" y="793975"/>
            <a:ext cx="1897528" cy="2530475"/>
          </a:xfrm>
          <a:prstGeom prst="rect">
            <a:avLst/>
          </a:prstGeom>
          <a:noFill/>
          <a:ln>
            <a:noFill/>
          </a:ln>
        </p:spPr>
      </p:pic>
      <p:pic>
        <p:nvPicPr>
          <p:cNvPr id="79" name="Google Shape;79;p3"/>
          <p:cNvPicPr preferRelativeResize="0"/>
          <p:nvPr/>
        </p:nvPicPr>
        <p:blipFill rotWithShape="1">
          <a:blip r:embed="rId5">
            <a:alphaModFix/>
          </a:blip>
          <a:srcRect b="0" l="0" r="0" t="0"/>
          <a:stretch/>
        </p:blipFill>
        <p:spPr>
          <a:xfrm>
            <a:off x="6118750" y="929400"/>
            <a:ext cx="2423400" cy="2423400"/>
          </a:xfrm>
          <a:prstGeom prst="rect">
            <a:avLst/>
          </a:prstGeom>
          <a:noFill/>
          <a:ln>
            <a:noFill/>
          </a:ln>
        </p:spPr>
      </p:pic>
      <p:pic>
        <p:nvPicPr>
          <p:cNvPr id="80" name="Google Shape;80;p3"/>
          <p:cNvPicPr preferRelativeResize="0"/>
          <p:nvPr/>
        </p:nvPicPr>
        <p:blipFill rotWithShape="1">
          <a:blip r:embed="rId6">
            <a:alphaModFix/>
          </a:blip>
          <a:srcRect b="0" l="0" r="0" t="0"/>
          <a:stretch/>
        </p:blipFill>
        <p:spPr>
          <a:xfrm>
            <a:off x="5358475" y="3802800"/>
            <a:ext cx="2250650" cy="2734675"/>
          </a:xfrm>
          <a:prstGeom prst="rect">
            <a:avLst/>
          </a:prstGeom>
          <a:noFill/>
          <a:ln>
            <a:noFill/>
          </a:ln>
        </p:spPr>
      </p:pic>
      <p:pic>
        <p:nvPicPr>
          <p:cNvPr id="81" name="Google Shape;81;p3"/>
          <p:cNvPicPr preferRelativeResize="0"/>
          <p:nvPr/>
        </p:nvPicPr>
        <p:blipFill rotWithShape="1">
          <a:blip r:embed="rId7">
            <a:alphaModFix/>
          </a:blip>
          <a:srcRect b="0" l="0" r="0" t="0"/>
          <a:stretch/>
        </p:blipFill>
        <p:spPr>
          <a:xfrm>
            <a:off x="2000300" y="3647612"/>
            <a:ext cx="2081873" cy="2775825"/>
          </a:xfrm>
          <a:prstGeom prst="rect">
            <a:avLst/>
          </a:prstGeom>
          <a:noFill/>
          <a:ln>
            <a:noFill/>
          </a:ln>
        </p:spPr>
      </p:pic>
      <p:sp>
        <p:nvSpPr>
          <p:cNvPr id="82" name="Google Shape;82;p3"/>
          <p:cNvSpPr txBox="1"/>
          <p:nvPr/>
        </p:nvSpPr>
        <p:spPr>
          <a:xfrm>
            <a:off x="551175" y="3456150"/>
            <a:ext cx="1664400" cy="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Eric Stenton (CS)</a:t>
            </a:r>
            <a:endParaRPr i="0" sz="1800" u="none" cap="none" strike="noStrike">
              <a:solidFill>
                <a:srgbClr val="000000"/>
              </a:solidFill>
              <a:latin typeface="Economica"/>
              <a:ea typeface="Economica"/>
              <a:cs typeface="Economica"/>
              <a:sym typeface="Economica"/>
            </a:endParaRPr>
          </a:p>
        </p:txBody>
      </p:sp>
      <p:sp>
        <p:nvSpPr>
          <p:cNvPr id="83" name="Google Shape;83;p3"/>
          <p:cNvSpPr txBox="1"/>
          <p:nvPr/>
        </p:nvSpPr>
        <p:spPr>
          <a:xfrm>
            <a:off x="3531000" y="3219900"/>
            <a:ext cx="2082000" cy="4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Brandon Kline (IT</a:t>
            </a:r>
            <a:r>
              <a:rPr i="0" lang="en-US" sz="1800" u="none" cap="none" strike="noStrike">
                <a:solidFill>
                  <a:srgbClr val="000000"/>
                </a:solidFill>
                <a:latin typeface="Economica"/>
                <a:ea typeface="Economica"/>
                <a:cs typeface="Economica"/>
                <a:sym typeface="Economica"/>
              </a:rPr>
              <a:t>)</a:t>
            </a:r>
            <a:endParaRPr i="0" sz="1800" u="none" cap="none" strike="noStrike">
              <a:solidFill>
                <a:srgbClr val="000000"/>
              </a:solidFill>
              <a:latin typeface="Economica"/>
              <a:ea typeface="Economica"/>
              <a:cs typeface="Economica"/>
              <a:sym typeface="Economica"/>
            </a:endParaRPr>
          </a:p>
        </p:txBody>
      </p:sp>
      <p:sp>
        <p:nvSpPr>
          <p:cNvPr id="84" name="Google Shape;84;p3"/>
          <p:cNvSpPr txBox="1"/>
          <p:nvPr/>
        </p:nvSpPr>
        <p:spPr>
          <a:xfrm>
            <a:off x="6515525" y="3248250"/>
            <a:ext cx="21351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Candice Rivera (CS)</a:t>
            </a:r>
            <a:endParaRPr i="0" sz="1800" u="none" cap="none" strike="noStrike">
              <a:solidFill>
                <a:srgbClr val="000000"/>
              </a:solidFill>
              <a:latin typeface="Economica"/>
              <a:ea typeface="Economica"/>
              <a:cs typeface="Economica"/>
              <a:sym typeface="Economica"/>
            </a:endParaRPr>
          </a:p>
        </p:txBody>
      </p:sp>
      <p:sp>
        <p:nvSpPr>
          <p:cNvPr id="85" name="Google Shape;85;p3"/>
          <p:cNvSpPr txBox="1"/>
          <p:nvPr/>
        </p:nvSpPr>
        <p:spPr>
          <a:xfrm>
            <a:off x="2397600" y="6423425"/>
            <a:ext cx="22506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Kenny Mejia (CS)</a:t>
            </a:r>
            <a:endParaRPr i="0" sz="1800" u="none" cap="none" strike="noStrike">
              <a:solidFill>
                <a:srgbClr val="000000"/>
              </a:solidFill>
              <a:latin typeface="Economica"/>
              <a:ea typeface="Economica"/>
              <a:cs typeface="Economica"/>
              <a:sym typeface="Economica"/>
            </a:endParaRPr>
          </a:p>
        </p:txBody>
      </p:sp>
      <p:sp>
        <p:nvSpPr>
          <p:cNvPr id="86" name="Google Shape;86;p3"/>
          <p:cNvSpPr txBox="1"/>
          <p:nvPr/>
        </p:nvSpPr>
        <p:spPr>
          <a:xfrm>
            <a:off x="5857900" y="6423425"/>
            <a:ext cx="16644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800" u="none" cap="none" strike="noStrike">
                <a:solidFill>
                  <a:srgbClr val="000000"/>
                </a:solidFill>
                <a:latin typeface="Economica"/>
                <a:ea typeface="Economica"/>
                <a:cs typeface="Economica"/>
                <a:sym typeface="Economica"/>
              </a:rPr>
              <a:t>Jada Tijani (IS)</a:t>
            </a:r>
            <a:endParaRPr i="0" sz="1800" u="none" cap="none" strike="noStrike">
              <a:solidFill>
                <a:srgbClr val="000000"/>
              </a:solidFill>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g6be3e30d73_0_9"/>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Is Coding An Art ?</a:t>
            </a:r>
            <a:endParaRPr/>
          </a:p>
        </p:txBody>
      </p:sp>
      <p:sp>
        <p:nvSpPr>
          <p:cNvPr id="92" name="Google Shape;92;g6be3e30d73_0_9"/>
          <p:cNvSpPr txBox="1"/>
          <p:nvPr>
            <p:ph idx="1" type="body"/>
          </p:nvPr>
        </p:nvSpPr>
        <p:spPr>
          <a:xfrm>
            <a:off x="609600" y="1981200"/>
            <a:ext cx="4282200" cy="3008700"/>
          </a:xfrm>
          <a:prstGeom prst="rect">
            <a:avLst/>
          </a:prstGeom>
        </p:spPr>
        <p:txBody>
          <a:bodyPr anchorCtr="0" anchor="t" bIns="45700" lIns="91425" spcFirstLastPara="1" rIns="91425" wrap="square" tIns="45700">
            <a:noAutofit/>
          </a:bodyPr>
          <a:lstStyle/>
          <a:p>
            <a:pPr indent="-419100" lvl="0" marL="457200" rtl="0" algn="l">
              <a:lnSpc>
                <a:spcPct val="150000"/>
              </a:lnSpc>
              <a:spcBef>
                <a:spcPts val="360"/>
              </a:spcBef>
              <a:spcAft>
                <a:spcPts val="0"/>
              </a:spcAft>
              <a:buSzPts val="3000"/>
              <a:buFont typeface="Economica"/>
              <a:buChar char="●"/>
            </a:pPr>
            <a:r>
              <a:rPr lang="en-US" sz="3000">
                <a:latin typeface="Economica"/>
                <a:ea typeface="Economica"/>
                <a:cs typeface="Economica"/>
                <a:sym typeface="Economica"/>
              </a:rPr>
              <a:t>Indentation</a:t>
            </a:r>
            <a:endParaRPr sz="3000">
              <a:latin typeface="Economica"/>
              <a:ea typeface="Economica"/>
              <a:cs typeface="Economica"/>
              <a:sym typeface="Economica"/>
            </a:endParaRPr>
          </a:p>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Spacing &amp; use of whitespace </a:t>
            </a:r>
            <a:endParaRPr sz="3000">
              <a:latin typeface="Economica"/>
              <a:ea typeface="Economica"/>
              <a:cs typeface="Economica"/>
              <a:sym typeface="Economica"/>
            </a:endParaRPr>
          </a:p>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Comments &amp; documentation</a:t>
            </a:r>
            <a:endParaRPr sz="3000">
              <a:latin typeface="Economica"/>
              <a:ea typeface="Economica"/>
              <a:cs typeface="Economica"/>
              <a:sym typeface="Economica"/>
            </a:endParaRPr>
          </a:p>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Line length</a:t>
            </a:r>
            <a:endParaRPr sz="3000">
              <a:latin typeface="Economica"/>
              <a:ea typeface="Economica"/>
              <a:cs typeface="Economica"/>
              <a:sym typeface="Economica"/>
            </a:endParaRPr>
          </a:p>
          <a:p>
            <a:pPr indent="0" lvl="0" marL="457200" rtl="0" algn="l">
              <a:lnSpc>
                <a:spcPct val="150000"/>
              </a:lnSpc>
              <a:spcBef>
                <a:spcPts val="360"/>
              </a:spcBef>
              <a:spcAft>
                <a:spcPts val="0"/>
              </a:spcAft>
              <a:buNone/>
            </a:pPr>
            <a:r>
              <a:t/>
            </a:r>
            <a:endParaRPr sz="3000">
              <a:solidFill>
                <a:srgbClr val="222222"/>
              </a:solidFill>
              <a:highlight>
                <a:srgbClr val="FFFFFF"/>
              </a:highlight>
              <a:latin typeface="Economica"/>
              <a:ea typeface="Economica"/>
              <a:cs typeface="Economica"/>
              <a:sym typeface="Economica"/>
            </a:endParaRPr>
          </a:p>
        </p:txBody>
      </p:sp>
      <p:pic>
        <p:nvPicPr>
          <p:cNvPr id="93" name="Google Shape;93;g6be3e30d73_0_9"/>
          <p:cNvPicPr preferRelativeResize="0"/>
          <p:nvPr/>
        </p:nvPicPr>
        <p:blipFill>
          <a:blip r:embed="rId3">
            <a:alphaModFix/>
          </a:blip>
          <a:stretch>
            <a:fillRect/>
          </a:stretch>
        </p:blipFill>
        <p:spPr>
          <a:xfrm>
            <a:off x="5143500" y="1513875"/>
            <a:ext cx="3543300" cy="394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g6be3e30d73_0_23"/>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9" name="Google Shape;99;g6be3e30d73_0_23"/>
          <p:cNvSpPr txBox="1"/>
          <p:nvPr>
            <p:ph idx="1" type="body"/>
          </p:nvPr>
        </p:nvSpPr>
        <p:spPr>
          <a:xfrm>
            <a:off x="228600" y="990600"/>
            <a:ext cx="8458200" cy="5135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00" name="Google Shape;100;g6be3e30d73_0_23"/>
          <p:cNvPicPr preferRelativeResize="0"/>
          <p:nvPr/>
        </p:nvPicPr>
        <p:blipFill>
          <a:blip r:embed="rId3">
            <a:alphaModFix/>
          </a:blip>
          <a:stretch>
            <a:fillRect/>
          </a:stretch>
        </p:blipFill>
        <p:spPr>
          <a:xfrm>
            <a:off x="0" y="0"/>
            <a:ext cx="9399758" cy="6857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g6be1ee9dd6_4_60"/>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Promotional Video</a:t>
            </a:r>
            <a:endParaRPr/>
          </a:p>
        </p:txBody>
      </p:sp>
      <p:pic>
        <p:nvPicPr>
          <p:cNvPr id="106" name="Google Shape;106;g6be1ee9dd6_4_60" title="FF_Video.mp4">
            <a:hlinkClick r:id="rId3"/>
          </p:cNvPr>
          <p:cNvPicPr preferRelativeResize="0"/>
          <p:nvPr/>
        </p:nvPicPr>
        <p:blipFill>
          <a:blip r:embed="rId4">
            <a:alphaModFix/>
          </a:blip>
          <a:stretch>
            <a:fillRect/>
          </a:stretch>
        </p:blipFill>
        <p:spPr>
          <a:xfrm>
            <a:off x="2286000" y="1714490"/>
            <a:ext cx="4572000" cy="3429000"/>
          </a:xfrm>
          <a:prstGeom prst="rect">
            <a:avLst/>
          </a:prstGeom>
          <a:noFill/>
          <a:ln>
            <a:noFill/>
          </a:ln>
        </p:spPr>
      </p:pic>
      <p:sp>
        <p:nvSpPr>
          <p:cNvPr id="107" name="Google Shape;107;g6be1ee9dd6_4_60"/>
          <p:cNvSpPr txBox="1"/>
          <p:nvPr/>
        </p:nvSpPr>
        <p:spPr>
          <a:xfrm>
            <a:off x="3353250" y="5321975"/>
            <a:ext cx="24375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Open Sans"/>
                <a:ea typeface="Open Sans"/>
                <a:cs typeface="Open Sans"/>
                <a:sym typeface="Open Sans"/>
                <a:hlinkClick r:id="rId5"/>
              </a:rPr>
              <a:t>Link if above doesn’t work</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1" name="Shape 111"/>
        <p:cNvGrpSpPr/>
        <p:nvPr/>
      </p:nvGrpSpPr>
      <p:grpSpPr>
        <a:xfrm>
          <a:off x="0" y="0"/>
          <a:ext cx="0" cy="0"/>
          <a:chOff x="0" y="0"/>
          <a:chExt cx="0" cy="0"/>
        </a:xfrm>
      </p:grpSpPr>
      <p:sp>
        <p:nvSpPr>
          <p:cNvPr id="112" name="Google Shape;112;p4"/>
          <p:cNvSpPr txBox="1"/>
          <p:nvPr>
            <p:ph type="title"/>
          </p:nvPr>
        </p:nvSpPr>
        <p:spPr>
          <a:xfrm>
            <a:off x="457200" y="73740"/>
            <a:ext cx="8229600" cy="78755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extLst>
                  <a:ext uri="http://customooxmlschemas.google.com/">
                    <go:slidesCustomData xmlns:go="http://customooxmlschemas.google.com/" textRoundtripDataId="0"/>
                  </a:ext>
                </a:extLst>
              </a:rPr>
              <a:t>Requirements</a:t>
            </a:r>
            <a:endParaRPr/>
          </a:p>
        </p:txBody>
      </p:sp>
      <p:sp>
        <p:nvSpPr>
          <p:cNvPr id="113" name="Google Shape;113;p4"/>
          <p:cNvSpPr txBox="1"/>
          <p:nvPr>
            <p:ph idx="1" type="body"/>
          </p:nvPr>
        </p:nvSpPr>
        <p:spPr>
          <a:xfrm>
            <a:off x="228600" y="1524000"/>
            <a:ext cx="8458200" cy="2272200"/>
          </a:xfrm>
          <a:prstGeom prst="rect">
            <a:avLst/>
          </a:prstGeom>
          <a:noFill/>
          <a:ln>
            <a:noFill/>
          </a:ln>
        </p:spPr>
        <p:txBody>
          <a:bodyPr anchorCtr="0" anchor="t" bIns="45700" lIns="91425" spcFirstLastPara="1" rIns="91425" wrap="square" tIns="45700">
            <a:normAutofit/>
          </a:bodyPr>
          <a:lstStyle/>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Create a service that allows users to upload programming code</a:t>
            </a:r>
            <a:endParaRPr sz="3000">
              <a:latin typeface="Economica"/>
              <a:ea typeface="Economica"/>
              <a:cs typeface="Economica"/>
              <a:sym typeface="Economica"/>
            </a:endParaRPr>
          </a:p>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Analyze the code and produce an artistic image that represents it</a:t>
            </a:r>
            <a:endParaRPr sz="3000">
              <a:latin typeface="Economica"/>
              <a:ea typeface="Economica"/>
              <a:cs typeface="Economica"/>
              <a:sym typeface="Economica"/>
            </a:endParaRPr>
          </a:p>
          <a:p>
            <a:pPr indent="-419100" lvl="0" marL="457200" rtl="0" algn="l">
              <a:lnSpc>
                <a:spcPct val="150000"/>
              </a:lnSpc>
              <a:spcBef>
                <a:spcPts val="0"/>
              </a:spcBef>
              <a:spcAft>
                <a:spcPts val="0"/>
              </a:spcAft>
              <a:buSzPts val="3000"/>
              <a:buFont typeface="Economica"/>
              <a:buChar char="●"/>
            </a:pPr>
            <a:r>
              <a:rPr lang="en-US" sz="3000">
                <a:latin typeface="Economica"/>
                <a:ea typeface="Economica"/>
                <a:cs typeface="Economica"/>
                <a:sym typeface="Economica"/>
              </a:rPr>
              <a:t>Allow users t</a:t>
            </a:r>
            <a:r>
              <a:rPr lang="en-US" sz="3000">
                <a:latin typeface="Economica"/>
                <a:ea typeface="Economica"/>
                <a:cs typeface="Economica"/>
                <a:sym typeface="Economica"/>
              </a:rPr>
              <a:t>o select a painting that will affect their artistic image</a:t>
            </a:r>
            <a:endParaRPr sz="3000">
              <a:latin typeface="Economica"/>
              <a:ea typeface="Economica"/>
              <a:cs typeface="Economica"/>
              <a:sym typeface="Economica"/>
            </a:endParaRPr>
          </a:p>
          <a:p>
            <a:pPr indent="0" lvl="0" marL="457200" rtl="0" algn="l">
              <a:lnSpc>
                <a:spcPct val="150000"/>
              </a:lnSpc>
              <a:spcBef>
                <a:spcPts val="0"/>
              </a:spcBef>
              <a:spcAft>
                <a:spcPts val="0"/>
              </a:spcAft>
              <a:buNone/>
            </a:pPr>
            <a:r>
              <a:t/>
            </a:r>
            <a:endParaRPr sz="3000">
              <a:latin typeface="Economica"/>
              <a:ea typeface="Economica"/>
              <a:cs typeface="Economica"/>
              <a:sym typeface="Economica"/>
            </a:endParaRPr>
          </a:p>
        </p:txBody>
      </p:sp>
      <p:pic>
        <p:nvPicPr>
          <p:cNvPr descr="Image result for check list" id="114" name="Google Shape;114;p4"/>
          <p:cNvPicPr preferRelativeResize="0"/>
          <p:nvPr/>
        </p:nvPicPr>
        <p:blipFill>
          <a:blip r:embed="rId3">
            <a:alphaModFix/>
          </a:blip>
          <a:stretch>
            <a:fillRect/>
          </a:stretch>
        </p:blipFill>
        <p:spPr>
          <a:xfrm>
            <a:off x="3095865" y="3796200"/>
            <a:ext cx="2723675" cy="283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g6be1ee9dd6_4_65"/>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Process</a:t>
            </a:r>
            <a:endParaRPr/>
          </a:p>
        </p:txBody>
      </p:sp>
      <p:pic>
        <p:nvPicPr>
          <p:cNvPr id="120" name="Google Shape;120;g6be1ee9dd6_4_65"/>
          <p:cNvPicPr preferRelativeResize="0"/>
          <p:nvPr/>
        </p:nvPicPr>
        <p:blipFill>
          <a:blip r:embed="rId3">
            <a:alphaModFix/>
          </a:blip>
          <a:stretch>
            <a:fillRect/>
          </a:stretch>
        </p:blipFill>
        <p:spPr>
          <a:xfrm>
            <a:off x="2495563" y="861240"/>
            <a:ext cx="4220459" cy="5691960"/>
          </a:xfrm>
          <a:prstGeom prst="rect">
            <a:avLst/>
          </a:prstGeom>
          <a:noFill/>
          <a:ln>
            <a:noFill/>
          </a:ln>
        </p:spPr>
      </p:pic>
      <p:sp>
        <p:nvSpPr>
          <p:cNvPr id="121" name="Google Shape;121;g6be1ee9dd6_4_65"/>
          <p:cNvSpPr txBox="1"/>
          <p:nvPr/>
        </p:nvSpPr>
        <p:spPr>
          <a:xfrm>
            <a:off x="1471688" y="1268150"/>
            <a:ext cx="10890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Economica"/>
                <a:ea typeface="Economica"/>
                <a:cs typeface="Economica"/>
                <a:sym typeface="Economica"/>
              </a:rPr>
              <a:t>User Code</a:t>
            </a:r>
            <a:endParaRPr sz="1800">
              <a:latin typeface="Economica"/>
              <a:ea typeface="Economica"/>
              <a:cs typeface="Economica"/>
              <a:sym typeface="Economica"/>
            </a:endParaRPr>
          </a:p>
        </p:txBody>
      </p:sp>
      <p:sp>
        <p:nvSpPr>
          <p:cNvPr id="122" name="Google Shape;122;g6be1ee9dd6_4_65"/>
          <p:cNvSpPr txBox="1"/>
          <p:nvPr/>
        </p:nvSpPr>
        <p:spPr>
          <a:xfrm>
            <a:off x="1732238" y="3567575"/>
            <a:ext cx="11775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Economica"/>
                <a:ea typeface="Economica"/>
                <a:cs typeface="Economica"/>
                <a:sym typeface="Economica"/>
              </a:rPr>
              <a:t>BAM Image</a:t>
            </a:r>
            <a:endParaRPr sz="1800">
              <a:latin typeface="Economica"/>
              <a:ea typeface="Economica"/>
              <a:cs typeface="Economica"/>
              <a:sym typeface="Economica"/>
            </a:endParaRPr>
          </a:p>
        </p:txBody>
      </p:sp>
      <p:sp>
        <p:nvSpPr>
          <p:cNvPr id="123" name="Google Shape;123;g6be1ee9dd6_4_65"/>
          <p:cNvSpPr txBox="1"/>
          <p:nvPr/>
        </p:nvSpPr>
        <p:spPr>
          <a:xfrm>
            <a:off x="6723113" y="3544850"/>
            <a:ext cx="9492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Economica"/>
                <a:ea typeface="Economica"/>
                <a:cs typeface="Economica"/>
                <a:sym typeface="Economica"/>
              </a:rPr>
              <a:t>Painting</a:t>
            </a:r>
            <a:endParaRPr sz="1800">
              <a:latin typeface="Economica"/>
              <a:ea typeface="Economica"/>
              <a:cs typeface="Economica"/>
              <a:sym typeface="Economica"/>
            </a:endParaRPr>
          </a:p>
        </p:txBody>
      </p:sp>
      <p:sp>
        <p:nvSpPr>
          <p:cNvPr id="124" name="Google Shape;124;g6be1ee9dd6_4_65"/>
          <p:cNvSpPr txBox="1"/>
          <p:nvPr/>
        </p:nvSpPr>
        <p:spPr>
          <a:xfrm>
            <a:off x="2985938" y="5652850"/>
            <a:ext cx="874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Economica"/>
                <a:ea typeface="Economica"/>
                <a:cs typeface="Economica"/>
                <a:sym typeface="Economica"/>
              </a:rPr>
              <a:t>New Art</a:t>
            </a:r>
            <a:endParaRPr sz="18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6be1ee9dd6_2_38"/>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Infrastructure</a:t>
            </a:r>
            <a:endParaRPr/>
          </a:p>
        </p:txBody>
      </p:sp>
      <p:pic>
        <p:nvPicPr>
          <p:cNvPr id="130" name="Google Shape;130;g6be1ee9dd6_2_38"/>
          <p:cNvPicPr preferRelativeResize="0"/>
          <p:nvPr/>
        </p:nvPicPr>
        <p:blipFill>
          <a:blip r:embed="rId3">
            <a:alphaModFix/>
          </a:blip>
          <a:stretch>
            <a:fillRect/>
          </a:stretch>
        </p:blipFill>
        <p:spPr>
          <a:xfrm>
            <a:off x="152400" y="2280653"/>
            <a:ext cx="8839201" cy="22966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6bf47da169_0_0"/>
          <p:cNvSpPr txBox="1"/>
          <p:nvPr>
            <p:ph type="title"/>
          </p:nvPr>
        </p:nvSpPr>
        <p:spPr>
          <a:xfrm>
            <a:off x="457200" y="73740"/>
            <a:ext cx="8229600" cy="78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Fractal Dimension</a:t>
            </a:r>
            <a:endParaRPr/>
          </a:p>
        </p:txBody>
      </p:sp>
      <p:sp>
        <p:nvSpPr>
          <p:cNvPr id="136" name="Google Shape;136;g6bf47da169_0_0"/>
          <p:cNvSpPr txBox="1"/>
          <p:nvPr/>
        </p:nvSpPr>
        <p:spPr>
          <a:xfrm>
            <a:off x="1132200" y="1087900"/>
            <a:ext cx="68796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222222"/>
                </a:solidFill>
                <a:highlight>
                  <a:srgbClr val="FFFFFF"/>
                </a:highlight>
                <a:latin typeface="Economica"/>
                <a:ea typeface="Economica"/>
                <a:cs typeface="Economica"/>
                <a:sym typeface="Economica"/>
              </a:rPr>
              <a:t>“In mathematics, Hausdorff dimension (a.k.a. fractal dimension) is a measure of roughness and/or chaos that was first introduced in 1918 by mathematician Felix Hausdorff”</a:t>
            </a:r>
            <a:endParaRPr sz="3000">
              <a:latin typeface="Economica"/>
              <a:ea typeface="Economica"/>
              <a:cs typeface="Economica"/>
              <a:sym typeface="Economica"/>
            </a:endParaRPr>
          </a:p>
        </p:txBody>
      </p:sp>
      <p:sp>
        <p:nvSpPr>
          <p:cNvPr id="137" name="Google Shape;137;g6bf47da169_0_0"/>
          <p:cNvSpPr txBox="1"/>
          <p:nvPr/>
        </p:nvSpPr>
        <p:spPr>
          <a:xfrm>
            <a:off x="706650" y="6442500"/>
            <a:ext cx="77307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Open Sans"/>
                <a:ea typeface="Open Sans"/>
                <a:cs typeface="Open Sans"/>
                <a:sym typeface="Open Sans"/>
              </a:rPr>
              <a:t>Quote Source: Gneiting, Tilmann; Ševčíková, Hana; Percival, Donald B. (2012). "Estimators of Fractal Dimension: Assessing the Roughness of Time Series and Spatial Data". </a:t>
            </a:r>
            <a:r>
              <a:rPr i="1" lang="en-US" sz="1000">
                <a:latin typeface="Open Sans"/>
                <a:ea typeface="Open Sans"/>
                <a:cs typeface="Open Sans"/>
                <a:sym typeface="Open Sans"/>
              </a:rPr>
              <a:t>Statistical Science</a:t>
            </a:r>
            <a:r>
              <a:rPr lang="en-US" sz="1000">
                <a:latin typeface="Open Sans"/>
                <a:ea typeface="Open Sans"/>
                <a:cs typeface="Open Sans"/>
                <a:sym typeface="Open Sans"/>
              </a:rPr>
              <a:t>. 27 (2): 247–277. arXiv:1101.1444. doi:10.1214/11-STS370</a:t>
            </a:r>
            <a:endParaRPr sz="1000">
              <a:latin typeface="Open Sans"/>
              <a:ea typeface="Open Sans"/>
              <a:cs typeface="Open Sans"/>
              <a:sym typeface="Open Sans"/>
            </a:endParaRPr>
          </a:p>
        </p:txBody>
      </p:sp>
      <p:pic>
        <p:nvPicPr>
          <p:cNvPr id="138" name="Google Shape;138;g6bf47da169_0_0"/>
          <p:cNvPicPr preferRelativeResize="0"/>
          <p:nvPr/>
        </p:nvPicPr>
        <p:blipFill>
          <a:blip r:embed="rId3">
            <a:alphaModFix/>
          </a:blip>
          <a:stretch>
            <a:fillRect/>
          </a:stretch>
        </p:blipFill>
        <p:spPr>
          <a:xfrm>
            <a:off x="381000" y="3430300"/>
            <a:ext cx="4466306" cy="2478800"/>
          </a:xfrm>
          <a:prstGeom prst="rect">
            <a:avLst/>
          </a:prstGeom>
          <a:noFill/>
          <a:ln>
            <a:noFill/>
          </a:ln>
        </p:spPr>
      </p:pic>
      <p:pic>
        <p:nvPicPr>
          <p:cNvPr id="139" name="Google Shape;139;g6bf47da169_0_0"/>
          <p:cNvPicPr preferRelativeResize="0"/>
          <p:nvPr/>
        </p:nvPicPr>
        <p:blipFill>
          <a:blip r:embed="rId4">
            <a:alphaModFix/>
          </a:blip>
          <a:stretch>
            <a:fillRect/>
          </a:stretch>
        </p:blipFill>
        <p:spPr>
          <a:xfrm>
            <a:off x="5832049" y="3156275"/>
            <a:ext cx="2179750" cy="27929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2016-06-22T23:38:36Z</dcterms:created>
  <dc:creator>Gregory Dallari</dc:creator>
</cp:coreProperties>
</file>